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2" r:id="rId6"/>
    <p:sldId id="277" r:id="rId7"/>
    <p:sldId id="275" r:id="rId8"/>
    <p:sldId id="278" r:id="rId9"/>
    <p:sldId id="276" r:id="rId10"/>
    <p:sldId id="279" r:id="rId11"/>
    <p:sldId id="270" r:id="rId12"/>
    <p:sldId id="272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на" initials="А" lastIdx="1" clrIdx="0">
    <p:extLst>
      <p:ext uri="{19B8F6BF-5375-455C-9EA6-DF929625EA0E}">
        <p15:presenceInfo xmlns:p15="http://schemas.microsoft.com/office/powerpoint/2012/main" userId="Ан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6C9DB-BDDE-42B3-8EB8-DC4643D30407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0F72-30C0-40D0-98B7-1AFDAF70F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1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DDFC-7D51-4EAD-A3C6-DC5A332FAC40}" type="datetime1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447D5-5A05-41EE-84DF-323883EE4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354B1-DB56-4DDF-A0B3-1F5FDBC87DD7}" type="datetime1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1745E-898B-4C54-9AB1-B25581025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1A9A-8433-4975-9FDA-28E421B0FE3C}" type="datetime1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5DC7D-1A3F-4BFA-8930-5DD84DEA7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365125"/>
            <a:ext cx="10515600" cy="1325563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44550" y="1828800"/>
            <a:ext cx="5181600" cy="435133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78550" y="1828800"/>
            <a:ext cx="5181600" cy="20986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78550" y="4079875"/>
            <a:ext cx="5181600" cy="21002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7A2E6-F8A0-4FC2-8632-69F880062B3F}" type="datetime1">
              <a:rPr lang="ru-RU" smtClean="0"/>
              <a:t>17.10.2020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695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62E05-9752-4D79-9DDB-D20AAFFC1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371AE-9ED6-4EE9-849A-E1987E3BD6B9}" type="datetime1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A76D4-524E-4DE7-9D17-50C77BBD6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5867D-737A-4C51-AABC-A53772B66C65}" type="datetime1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EDEA1-5CFF-4FB8-A83E-697845C03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82D24-E106-41CE-905B-F11D5CEFC280}" type="datetime1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4CEA-302D-4307-89F7-C58EE2DA8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3DC67-1456-4C72-BBF4-94C88AA0B9E3}" type="datetime1">
              <a:rPr lang="ru-RU" smtClean="0"/>
              <a:t>17.10.2020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D164-20EA-4011-8B5D-103AA0B33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EF03-0A79-4DAE-8064-4DC2A378008F}" type="datetime1">
              <a:rPr lang="ru-RU" smtClean="0"/>
              <a:t>17.10.2020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AFFA7-86BB-4AB2-AD4E-A71980E76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B6BF9-9897-4C61-9D17-25682373ADD3}" type="datetime1">
              <a:rPr lang="ru-RU" smtClean="0"/>
              <a:t>17.10.2020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442F5-FA36-4295-ADCA-4F7749F54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6112-3F3E-4CD7-87A3-C6CC66B235AF}" type="datetime1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68618-26B0-4820-B546-D3FF4871B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62DC1-0218-4345-8218-D5D3F64457B2}" type="datetime1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1EDE-7377-4EF2-BBD1-AAA4A3192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4455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4550" y="1828800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E00274-BB4C-45A1-86D3-770659197F8B}" type="datetime1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678F9B-1D50-43A8-8AF1-B73F52EF3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4" r:id="rId2"/>
    <p:sldLayoutId id="2147483723" r:id="rId3"/>
    <p:sldLayoutId id="2147483722" r:id="rId4"/>
    <p:sldLayoutId id="2147483721" r:id="rId5"/>
    <p:sldLayoutId id="2147483720" r:id="rId6"/>
    <p:sldLayoutId id="2147483719" r:id="rId7"/>
    <p:sldLayoutId id="2147483718" r:id="rId8"/>
    <p:sldLayoutId id="2147483717" r:id="rId9"/>
    <p:sldLayoutId id="2147483716" r:id="rId10"/>
    <p:sldLayoutId id="2147483715" r:id="rId11"/>
    <p:sldLayoutId id="2147483726" r:id="rId12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93366" y="2782888"/>
            <a:ext cx="8084234" cy="122640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 err="1"/>
              <a:t>Прекаритизация</a:t>
            </a:r>
            <a:r>
              <a:rPr lang="ru-RU" sz="4400" b="1" dirty="0"/>
              <a:t> современной студенческой молодежи мегаполиса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5250822"/>
            <a:ext cx="9832975" cy="1438365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Аянян Анна Николаевна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Научный сотрудник 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лаборатории </a:t>
            </a:r>
            <a:r>
              <a:rPr lang="ru-RU">
                <a:solidFill>
                  <a:schemeClr val="tx1"/>
                </a:solidFill>
              </a:rPr>
              <a:t>психологии подростка ФГБНУ «ПИ РАО»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4483" y="168813"/>
            <a:ext cx="8196775" cy="413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8032981-4F7E-4606-92F0-8468016987D9}"/>
              </a:ext>
            </a:extLst>
          </p:cNvPr>
          <p:cNvSpPr txBox="1"/>
          <p:nvPr/>
        </p:nvSpPr>
        <p:spPr>
          <a:xfrm>
            <a:off x="1392702" y="4445391"/>
            <a:ext cx="9884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/>
              <a:t>Исследование выполнено при поддержке гранта РФФИ № 20-013-00075</a:t>
            </a:r>
            <a:r>
              <a:rPr lang="ru-RU" sz="20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0F74523-728A-4963-BA7F-9E857CA3B98D}"/>
              </a:ext>
            </a:extLst>
          </p:cNvPr>
          <p:cNvSpPr txBox="1"/>
          <p:nvPr/>
        </p:nvSpPr>
        <p:spPr>
          <a:xfrm>
            <a:off x="422032" y="323557"/>
            <a:ext cx="32074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Научный симпозиум </a:t>
            </a:r>
          </a:p>
          <a:p>
            <a:r>
              <a:rPr lang="ru-RU" sz="2000" b="1" dirty="0" smtClean="0"/>
              <a:t>Психология жизненного пространства</a:t>
            </a:r>
          </a:p>
          <a:p>
            <a:r>
              <a:rPr lang="ru-RU" sz="2000" b="1" dirty="0" smtClean="0"/>
              <a:t>(к 130-летию Курта Левина)</a:t>
            </a:r>
            <a:endParaRPr lang="ru-RU" sz="2000" b="1" dirty="0"/>
          </a:p>
          <a:p>
            <a:r>
              <a:rPr lang="ru-RU" sz="2000" dirty="0"/>
              <a:t>21 октября 2020</a:t>
            </a:r>
          </a:p>
          <a:p>
            <a:r>
              <a:rPr lang="ru-RU" sz="20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FDA4FDD-C65B-41E3-98FF-5D14A34D0411}"/>
              </a:ext>
            </a:extLst>
          </p:cNvPr>
          <p:cNvSpPr txBox="1"/>
          <p:nvPr/>
        </p:nvSpPr>
        <p:spPr>
          <a:xfrm>
            <a:off x="717452" y="193829"/>
            <a:ext cx="10972799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человек (22,8%) не работало, 98 респондентов (77,2%) работает или имеет трудовой опыт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Имели опыт работы или работают без официального оформления или с оформлением трудовых отношений с работодателем на срок менее года 49% студентов, работали только официально и на одном месте сроком более одного года 51% участников исследования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сфере, не связанной напрямую с получаемым образованием, работает или работало 58,2% студентов, а в поле профильного образования или в близкой сфере работает 41,8% участников опроса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43,8% респондентов постоянно приходится (приходилось) перерабатывать более 8 часов в неделю, в установленное время работает или работало 56,2% участников исследования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Подрабатывали или дополнительно работают в своей или сторонней организации 43% студентов, а 57% участников опроса не сталкивались с такой необходимостью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неофициальную выплату заработной платы 40% участников исследования, в противовес 60% респондентов, получающих «белую» зарплату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47676B94-5192-4554-BF41-FBA24A8DE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041268"/>
            <a:ext cx="7321550" cy="63016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Научный симпозиум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«Жизненное пространство в психологии: теория и феноменология»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 октября 2020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9A2BBB5-75EA-40EE-9278-B15D3262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06043" y="6091312"/>
            <a:ext cx="3454107" cy="630163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Аянян А.Н., ФГБНУ «ПИ РАО»       </a:t>
            </a:r>
            <a:fld id="{7DF442F5-FA36-4295-ADCA-4F7749F540A5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688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ED7489B6-3195-4AD6-8952-59BE9ADE8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125"/>
            <a:ext cx="10811510" cy="633681"/>
          </a:xfrm>
        </p:spPr>
        <p:txBody>
          <a:bodyPr/>
          <a:lstStyle/>
          <a:p>
            <a:r>
              <a:rPr lang="ru-RU" sz="4000" b="1" dirty="0"/>
              <a:t>Заключение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26D7CFF-E7D5-4A4C-A8F4-EB8C3E82E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745588"/>
            <a:ext cx="11043138" cy="5036235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В представленной выборке большая часть студенческой молодежи мегаполиса (77,2%) совмещает получение образования с работой, зачастую малооплачиваемой и нестабильной, но позволяющей покрывать часть своих материальных потребностей и получать опыт работы</a:t>
            </a:r>
          </a:p>
          <a:p>
            <a:r>
              <a:rPr lang="ru-RU" dirty="0"/>
              <a:t>Около половины респондентов с опытом работы отмечали такие признаки прекарности в сфере трудовых отношений, как несоответствие работы получаемому образованию, невозможность влиять на важные решения в своей организации, получение заработной платы «в конверте», отсутствие трудового договора с работодателем и частичная или временная занятость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264460FF-B304-4AD9-BD6F-87D57275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5781824"/>
            <a:ext cx="7321550" cy="939652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Научный симпозиум 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«Жизненное пространство в психологии: теория и феноменология»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21 октября 2020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E8D2172-CE09-4CCC-BBF4-84452346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34179" y="5655212"/>
            <a:ext cx="3425972" cy="1066264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Аянян А.Н., ФГБНУ «ПИ РАО»   </a:t>
            </a:r>
            <a:fld id="{729A76D4-524E-4DE7-9D17-50C77BBD64F7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5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1A1F04D-5F30-43C3-A714-1EC5FC65E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064370"/>
            <a:ext cx="4578350" cy="165710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Научный симпозиум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Психология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жизненного пространства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(К 130-летию Курта Левина)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 октября 2020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1A9A280-9C13-4793-A9FB-4CF10D0B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37231" y="6356350"/>
            <a:ext cx="3622919" cy="365125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Аянян А.Н., ФГБНУ «ПИ РАО»        </a:t>
            </a:r>
            <a:fld id="{729A76D4-524E-4DE7-9D17-50C77BBD64F7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CF2E87-8164-48B8-9080-30C869502CE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76400" y="787792"/>
            <a:ext cx="9197926" cy="4107766"/>
          </a:xfrm>
        </p:spPr>
        <p:txBody>
          <a:bodyPr/>
          <a:lstStyle/>
          <a:p>
            <a:pPr marL="0" indent="0" algn="ctr">
              <a:buNone/>
            </a:pPr>
            <a:endParaRPr lang="ru-RU" sz="4400" b="1" dirty="0"/>
          </a:p>
          <a:p>
            <a:pPr marL="0" indent="0" algn="ctr">
              <a:buNone/>
            </a:pPr>
            <a:endParaRPr lang="ru-RU" sz="4400" b="1" dirty="0"/>
          </a:p>
          <a:p>
            <a:pPr marL="0" indent="0" algn="ctr">
              <a:buNone/>
            </a:pPr>
            <a:r>
              <a:rPr lang="ru-RU" sz="4400" b="1" dirty="0"/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353847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661182" y="452780"/>
            <a:ext cx="11380763" cy="11509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latin typeface="+mn-lt"/>
              </a:rPr>
              <a:t>Термин </a:t>
            </a:r>
            <a:r>
              <a:rPr lang="ru-RU" sz="4000" b="1" dirty="0">
                <a:latin typeface="+mn-lt"/>
              </a:rPr>
              <a:t>«</a:t>
            </a:r>
            <a:r>
              <a:rPr lang="ru-RU" sz="4000" b="1" dirty="0" err="1">
                <a:latin typeface="+mn-lt"/>
              </a:rPr>
              <a:t>прекариат</a:t>
            </a:r>
            <a:r>
              <a:rPr lang="ru-RU" sz="4000" b="1" dirty="0">
                <a:latin typeface="+mn-lt"/>
              </a:rPr>
              <a:t>» </a:t>
            </a:r>
            <a:r>
              <a:rPr lang="ru-RU" sz="2800" b="1" dirty="0">
                <a:latin typeface="+mn-lt"/>
              </a:rPr>
              <a:t>образован в результате слияния двух слов - </a:t>
            </a:r>
            <a:r>
              <a:rPr lang="ru-RU" sz="2800" b="1" dirty="0" err="1">
                <a:latin typeface="+mn-lt"/>
              </a:rPr>
              <a:t>precarious</a:t>
            </a:r>
            <a:r>
              <a:rPr lang="ru-RU" sz="2800" b="1" dirty="0">
                <a:latin typeface="+mn-lt"/>
              </a:rPr>
              <a:t> - нестабильный, неустойчивый и </a:t>
            </a:r>
            <a:r>
              <a:rPr lang="ru-RU" sz="2800" b="1" dirty="0" err="1">
                <a:latin typeface="+mn-lt"/>
              </a:rPr>
              <a:t>рroletariat</a:t>
            </a:r>
            <a:r>
              <a:rPr lang="ru-RU" sz="2800" b="1" dirty="0">
                <a:latin typeface="+mn-lt"/>
              </a:rPr>
              <a:t> пролетариат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787792" y="1786597"/>
            <a:ext cx="11029070" cy="419217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Один из трендов последнего десятилетия в сфере гуманитарного знания – это изучение новой социальной группы или страты, объединяющей людей разного социального и финансового статуса, не имеющих стабильной занятости и постоянного дохода, ограниченных в правах и социальных гарантиях, ввиду социально-экономических изменений в мире – </a:t>
            </a:r>
            <a:r>
              <a:rPr lang="ru-RU" b="1" dirty="0" err="1"/>
              <a:t>прекариата</a:t>
            </a:r>
            <a:r>
              <a:rPr lang="ru-RU" b="1" dirty="0"/>
              <a:t> </a:t>
            </a:r>
          </a:p>
          <a:p>
            <a:r>
              <a:rPr lang="ru-RU" b="1" dirty="0" err="1"/>
              <a:t>Прекаритизация</a:t>
            </a:r>
            <a:r>
              <a:rPr lang="ru-RU" b="1" dirty="0"/>
              <a:t> характеризуется состоянием нестабильности, неопределенности и непредсказуемости условий жизни </a:t>
            </a:r>
            <a:r>
              <a:rPr lang="ru-RU" b="1" dirty="0" err="1"/>
              <a:t>прекариата</a:t>
            </a:r>
            <a:r>
              <a:rPr lang="ru-RU" b="1" dirty="0"/>
              <a:t>, которые приводят его к финансовому и психологическому неблагополучию и уязвимости</a:t>
            </a:r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38D0977-33DE-4DB1-A5A8-5FB65134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721969" cy="365125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Научный симпозиум 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«Жизненное пространство в психологии: теория и феноменология»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21 октября 2020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453B94D-2FF2-4645-8CB1-2ED35413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10622" y="6161650"/>
            <a:ext cx="3749528" cy="559825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Аянян А.Н. ФГБНУ «ПИ РАО»           </a:t>
            </a:r>
            <a:fld id="{729A76D4-524E-4DE7-9D17-50C77BBD64F7}" type="slidenum">
              <a:rPr lang="ru-RU" sz="1600" smtClean="0"/>
              <a:pPr>
                <a:defRPr/>
              </a:pPr>
              <a:t>2</a:t>
            </a:fld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/>
          </p:cNvSpPr>
          <p:nvPr>
            <p:ph type="title"/>
          </p:nvPr>
        </p:nvSpPr>
        <p:spPr>
          <a:xfrm>
            <a:off x="844550" y="365125"/>
            <a:ext cx="10515600" cy="2040449"/>
          </a:xfrm>
        </p:spPr>
        <p:txBody>
          <a:bodyPr/>
          <a:lstStyle/>
          <a:p>
            <a:r>
              <a:rPr lang="ru-RU" sz="2400" b="1" dirty="0"/>
              <a:t>Гай </a:t>
            </a:r>
            <a:r>
              <a:rPr lang="ru-RU" sz="2400" b="1" dirty="0" err="1"/>
              <a:t>Стэндинг</a:t>
            </a:r>
            <a:r>
              <a:rPr lang="ru-RU" sz="2400" b="1" dirty="0"/>
              <a:t>  (1948) — британский исследователь, социолог и экономист.  </a:t>
            </a:r>
            <a:br>
              <a:rPr lang="ru-RU" sz="2400" b="1" dirty="0"/>
            </a:br>
            <a:r>
              <a:rPr lang="ru-RU" sz="2400" b="1" dirty="0"/>
              <a:t>Выделил пять страт современного западного общества руководствуясь трудовой </a:t>
            </a:r>
            <a:r>
              <a:rPr lang="ru-RU" sz="2400" b="1" dirty="0" err="1"/>
              <a:t>трудовой</a:t>
            </a:r>
            <a:r>
              <a:rPr lang="ru-RU" sz="2400" b="1" dirty="0"/>
              <a:t> занятости  </a:t>
            </a:r>
          </a:p>
        </p:txBody>
      </p:sp>
      <p:sp>
        <p:nvSpPr>
          <p:cNvPr id="16391" name="Rectangle 7"/>
          <p:cNvSpPr>
            <a:spLocks noGrp="1"/>
          </p:cNvSpPr>
          <p:nvPr>
            <p:ph idx="1"/>
          </p:nvPr>
        </p:nvSpPr>
        <p:spPr>
          <a:xfrm>
            <a:off x="844550" y="2222695"/>
            <a:ext cx="10515600" cy="4270180"/>
          </a:xfrm>
        </p:spPr>
        <p:txBody>
          <a:bodyPr>
            <a:normAutofit/>
          </a:bodyPr>
          <a:lstStyle/>
          <a:p>
            <a:r>
              <a:rPr lang="ru-RU" sz="2400" b="1" i="1" dirty="0"/>
              <a:t>Элита </a:t>
            </a:r>
            <a:r>
              <a:rPr lang="ru-RU" sz="2400" dirty="0"/>
              <a:t>—</a:t>
            </a:r>
            <a:r>
              <a:rPr lang="ru-RU" sz="2400" b="1" dirty="0"/>
              <a:t> </a:t>
            </a:r>
            <a:r>
              <a:rPr lang="ru-RU" sz="2400" dirty="0"/>
              <a:t>ограниченный круг сверхбогатых людей;</a:t>
            </a:r>
          </a:p>
          <a:p>
            <a:r>
              <a:rPr lang="ru-RU" sz="2400" b="1" i="1" dirty="0" err="1"/>
              <a:t>Салариат</a:t>
            </a:r>
            <a:r>
              <a:rPr lang="ru-RU" sz="2400" b="1" i="1" dirty="0"/>
              <a:t> </a:t>
            </a:r>
            <a:r>
              <a:rPr lang="ru-RU" sz="2400" dirty="0"/>
              <a:t>(от англ. </a:t>
            </a:r>
            <a:r>
              <a:rPr lang="ru-RU" sz="2400" dirty="0" err="1"/>
              <a:t>salary</a:t>
            </a:r>
            <a:r>
              <a:rPr lang="ru-RU" sz="2400" dirty="0"/>
              <a:t> — зарплата) — руководящие работники, высший средний слой, имеющий стабильную полную занятость и зарплату;</a:t>
            </a:r>
            <a:endParaRPr lang="ru-RU" sz="2400" b="1" i="1" dirty="0"/>
          </a:p>
          <a:p>
            <a:r>
              <a:rPr lang="ru-RU" sz="2400" b="1" i="1" dirty="0"/>
              <a:t>Профессионалы </a:t>
            </a:r>
            <a:r>
              <a:rPr lang="ru-RU" sz="2400" dirty="0"/>
              <a:t>— востребованные работники со стабильным положением благодаря своим знаниям и умениям;</a:t>
            </a:r>
          </a:p>
          <a:p>
            <a:r>
              <a:rPr lang="ru-RU" sz="2400" b="1" i="1" dirty="0"/>
              <a:t>Сердцевина </a:t>
            </a:r>
            <a:r>
              <a:rPr lang="ru-RU" sz="2400" dirty="0"/>
              <a:t>— «старый» рабочий класс;</a:t>
            </a:r>
          </a:p>
          <a:p>
            <a:r>
              <a:rPr lang="ru-RU" sz="2400" b="1" i="1" dirty="0" err="1"/>
              <a:t>Прекариат</a:t>
            </a:r>
            <a:r>
              <a:rPr lang="ru-RU" sz="2400" b="1" i="1" dirty="0"/>
              <a:t> </a:t>
            </a:r>
            <a:r>
              <a:rPr lang="ru-RU" sz="2400" dirty="0"/>
              <a:t>— социально неустроенные люди, не имеющие полной гарантированной занятости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8F0F36B0-6EC0-4B3A-9F91-8F11C97F8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2369" y="5922498"/>
            <a:ext cx="7661031" cy="79897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Научный симпозиум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«Жизненное пространство в психологии: теория и феноменология»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 октября 2020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0C3C63C9-0B85-41E5-8181-5D0FB9795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46720" y="5767754"/>
            <a:ext cx="3313430" cy="953721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Аянян А.Н., ФГБНУ «ПИ РАО»     </a:t>
            </a:r>
            <a:fld id="{729A76D4-524E-4DE7-9D17-50C77BBD64F7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BA02B2F8-2C8E-4B4C-B674-D31878681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365125"/>
            <a:ext cx="10515600" cy="2940783"/>
          </a:xfrm>
        </p:spPr>
        <p:txBody>
          <a:bodyPr/>
          <a:lstStyle/>
          <a:p>
            <a:r>
              <a:rPr lang="ru-RU" sz="2800" b="1" dirty="0"/>
              <a:t>По </a:t>
            </a:r>
            <a:r>
              <a:rPr lang="ru-RU" sz="2800" b="1" dirty="0" err="1"/>
              <a:t>Г.Стэндингу</a:t>
            </a:r>
            <a:r>
              <a:rPr lang="ru-RU" sz="2800" b="1" dirty="0"/>
              <a:t> молодежь и студенчество относится к группе риска по прекарности, в связи с этим, целью нашего исследования было пилотажное изучение прекаритизации студентов из Москвы 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3A96CA6C-3C89-4263-850C-6A1C28B36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550" y="3552093"/>
            <a:ext cx="10515600" cy="2609555"/>
          </a:xfrm>
        </p:spPr>
        <p:txBody>
          <a:bodyPr/>
          <a:lstStyle/>
          <a:p>
            <a:r>
              <a:rPr lang="ru-RU" dirty="0"/>
              <a:t>В исследовании приняли участие 127 респондентов (средний возраст 22 года), 102 девушки и 25 юношей</a:t>
            </a:r>
          </a:p>
          <a:p>
            <a:r>
              <a:rPr lang="ru-RU" dirty="0"/>
              <a:t>Нами был разработан опросник, включающий три блока вопросов 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B446DD06-2389-4581-A17E-0EE0DB358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7286" y="5641146"/>
            <a:ext cx="7886114" cy="108033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Научный симпозиум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«Жизненное пространство в психологии: теория и феноменология»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 октября 2020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E3FC8A38-3456-4357-9813-55242E67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3400" y="5514536"/>
            <a:ext cx="3206750" cy="1206940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Аянян А.Н., ФГБНУ «ПИ РАО»  </a:t>
            </a:r>
            <a:fld id="{729A76D4-524E-4DE7-9D17-50C77BBD64F7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82AD5F9E-8B00-4CA2-BBD3-8434CBDF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365126"/>
            <a:ext cx="10515600" cy="365125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блок – отношение к выбранной профессии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xmlns="" id="{185A74CB-6744-45EA-8A27-72AA82EBF9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543465"/>
              </p:ext>
            </p:extLst>
          </p:nvPr>
        </p:nvGraphicFramePr>
        <p:xfrm>
          <a:off x="1025575" y="730251"/>
          <a:ext cx="10334575" cy="5760720"/>
        </p:xfrm>
        <a:graphic>
          <a:graphicData uri="http://schemas.openxmlformats.org/drawingml/2006/table">
            <a:tbl>
              <a:tblPr firstRow="1" firstCol="1" bandRow="1"/>
              <a:tblGrid>
                <a:gridCol w="6524494">
                  <a:extLst>
                    <a:ext uri="{9D8B030D-6E8A-4147-A177-3AD203B41FA5}">
                      <a16:colId xmlns:a16="http://schemas.microsoft.com/office/drawing/2014/main" xmlns="" val="2051578620"/>
                    </a:ext>
                  </a:extLst>
                </a:gridCol>
                <a:gridCol w="1277368">
                  <a:extLst>
                    <a:ext uri="{9D8B030D-6E8A-4147-A177-3AD203B41FA5}">
                      <a16:colId xmlns:a16="http://schemas.microsoft.com/office/drawing/2014/main" xmlns="" val="1904112229"/>
                    </a:ext>
                  </a:extLst>
                </a:gridCol>
                <a:gridCol w="1277368">
                  <a:extLst>
                    <a:ext uri="{9D8B030D-6E8A-4147-A177-3AD203B41FA5}">
                      <a16:colId xmlns:a16="http://schemas.microsoft.com/office/drawing/2014/main" xmlns="" val="1756875682"/>
                    </a:ext>
                  </a:extLst>
                </a:gridCol>
                <a:gridCol w="1255345">
                  <a:extLst>
                    <a:ext uri="{9D8B030D-6E8A-4147-A177-3AD203B41FA5}">
                      <a16:colId xmlns:a16="http://schemas.microsoft.com/office/drawing/2014/main" xmlns="" val="3716393268"/>
                    </a:ext>
                  </a:extLst>
                </a:gridCol>
              </a:tblGrid>
              <a:tr h="350302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Мне нравится моя будущая профессия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знаю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3074634"/>
                  </a:ext>
                </a:extLst>
              </a:tr>
              <a:tr h="350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90,55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9,45%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4567581"/>
                  </a:ext>
                </a:extLst>
              </a:tr>
              <a:tr h="350302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окончания текущего обучения планирую продолжить образование в выбранной сфере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знаю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4614977"/>
                  </a:ext>
                </a:extLst>
              </a:tr>
              <a:tr h="350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74,8%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23,62%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1,58%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5585277"/>
                  </a:ext>
                </a:extLst>
              </a:tr>
              <a:tr h="350302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Мое отношение к профессии лучше, чем у других сокурсников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знаю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6045426"/>
                  </a:ext>
                </a:extLst>
              </a:tr>
              <a:tr h="350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5,51%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73,23%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21,26%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632161"/>
                  </a:ext>
                </a:extLst>
              </a:tr>
              <a:tr h="350302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бы мне представилась возможность поменять профессию, я бы ею воспользовался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знаю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961852"/>
                  </a:ext>
                </a:extLst>
              </a:tr>
              <a:tr h="350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9,45%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20,47%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70,08%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5976500"/>
                  </a:ext>
                </a:extLst>
              </a:tr>
              <a:tr h="350302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планирую в будущем работать по выбранной профессии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знаю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0067264"/>
                  </a:ext>
                </a:extLst>
              </a:tr>
              <a:tr h="350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70,87%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23,62%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5,51%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409937"/>
                  </a:ext>
                </a:extLst>
              </a:tr>
              <a:tr h="350302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стараюсь получить дополнительные знания по своей профессии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знаю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1259990"/>
                  </a:ext>
                </a:extLst>
              </a:tr>
              <a:tr h="350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85,83%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4,72%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9,45%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9536047"/>
                  </a:ext>
                </a:extLst>
              </a:tr>
              <a:tr h="350302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сомневаюсь, что выбрал будущую профессию верно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знаю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3667617"/>
                  </a:ext>
                </a:extLst>
              </a:tr>
              <a:tr h="350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10,24%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14,17%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75,59%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0861106"/>
                  </a:ext>
                </a:extLst>
              </a:tr>
            </a:tbl>
          </a:graphicData>
        </a:graphic>
      </p:graphicFrame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96FCC7C6-0E57-41A3-93D3-9BFF4EC26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804486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Научный симпозиум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«Жизненное пространство в психологии: теория и феноменология»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 октября 2020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2B0DDA2-15C1-4924-913D-706F8378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3495" y="6240026"/>
            <a:ext cx="2996419" cy="365125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Аянян А.Н., ФГБНУ «ПИ РАО» </a:t>
            </a:r>
            <a:fld id="{729A76D4-524E-4DE7-9D17-50C77BBD64F7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1830B8F-3BA2-44FE-8AEB-2E50D6896BB2}"/>
              </a:ext>
            </a:extLst>
          </p:cNvPr>
          <p:cNvSpPr txBox="1"/>
          <p:nvPr/>
        </p:nvSpPr>
        <p:spPr>
          <a:xfrm>
            <a:off x="1139482" y="747827"/>
            <a:ext cx="1031161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Большинству респондентов, нравится их будущая профессия (90,6%), не знали, что ответить 9,4%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Планируют продолжить образование в выбранной сфере 74,8% опрошенных студентов, не знают, как сложится их дальнейшая профессионализация 23,6%, и всего два человека (1,6%) не планируют продолжать учиться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 свое отношение к профессии лучшим, чем у других сокурсников 5,5% студентов, 73,2% высказали сомнение и так не считают 21,3%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Воспользовались бы предоставленной возможностью поменять профессию 9,4% участников опроса, высказали сомнение 20,5% и отказались бы от смены профессии 70,1% респондентов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Планируют в будущем работать по выбранной профессии 70,9% респондентов, не знают, где хотели бы работать 23,6% и 5,5% предполагают, что в будущем будут работать в иной сфере 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669C3397-3BB6-42DC-97F3-68AAC9E3C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5922498"/>
            <a:ext cx="7321550" cy="79897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Научный симпозиум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«Жизненное пространство в психологии: теория и феноменология»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 октября 2020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005BA067-49E0-484D-B44F-B0160D3F1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3400" y="5767754"/>
            <a:ext cx="3206750" cy="953721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Аянян А.Н., «ФГБНУ ПИ РАО»     </a:t>
            </a:r>
            <a:fld id="{7DF442F5-FA36-4295-ADCA-4F7749F540A5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4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82AD5F9E-8B00-4CA2-BBD3-8434CBDF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365126"/>
            <a:ext cx="10515600" cy="422665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блок – трудовые притязания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A39EE17-CE95-4D0E-BDA7-146869563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818515"/>
              </p:ext>
            </p:extLst>
          </p:nvPr>
        </p:nvGraphicFramePr>
        <p:xfrm>
          <a:off x="998806" y="1139483"/>
          <a:ext cx="10515599" cy="5479796"/>
        </p:xfrm>
        <a:graphic>
          <a:graphicData uri="http://schemas.openxmlformats.org/drawingml/2006/table">
            <a:tbl>
              <a:tblPr firstRow="1" firstCol="1" bandRow="1"/>
              <a:tblGrid>
                <a:gridCol w="2399825">
                  <a:extLst>
                    <a:ext uri="{9D8B030D-6E8A-4147-A177-3AD203B41FA5}">
                      <a16:colId xmlns:a16="http://schemas.microsoft.com/office/drawing/2014/main" xmlns="" val="286656006"/>
                    </a:ext>
                  </a:extLst>
                </a:gridCol>
                <a:gridCol w="5410516">
                  <a:extLst>
                    <a:ext uri="{9D8B030D-6E8A-4147-A177-3AD203B41FA5}">
                      <a16:colId xmlns:a16="http://schemas.microsoft.com/office/drawing/2014/main" xmlns="" val="3589241615"/>
                    </a:ext>
                  </a:extLst>
                </a:gridCol>
                <a:gridCol w="2705258">
                  <a:extLst>
                    <a:ext uri="{9D8B030D-6E8A-4147-A177-3AD203B41FA5}">
                      <a16:colId xmlns:a16="http://schemas.microsoft.com/office/drawing/2014/main" xmlns="" val="2161494897"/>
                    </a:ext>
                  </a:extLst>
                </a:gridCol>
              </a:tblGrid>
              <a:tr h="1058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началом трудовой деятельности я хотел бы оказаться среди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Вероятно, мне удастся примкнуть на трудовом поприще к группе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3275243"/>
                  </a:ext>
                </a:extLst>
              </a:tr>
              <a:tr h="1326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44,5%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Представителей высшего профессионального слоя, имеющих стабильную полную высокооплачиваемую занятость (руководители корпораций, государственных учреждений, госслужащие высокого ранга)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9808662"/>
                  </a:ext>
                </a:extLst>
              </a:tr>
              <a:tr h="1058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49,4%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Востребованных работников со стабильной занятостью ввиду своих ценных знаний, навыков и опыта, имеющих длительный контракт с работодателем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63,0%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386624"/>
                  </a:ext>
                </a:extLst>
              </a:tr>
              <a:tr h="1058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Представителей свободной, но социально незащищенной группы, не имеющих стабильной занятости, социальных гарантий и страховок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29,6%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0522533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3AF2C240-92A5-4123-BB9A-8AD062FC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6950" y="6356350"/>
            <a:ext cx="3284318" cy="365125"/>
          </a:xfrm>
        </p:spPr>
        <p:txBody>
          <a:bodyPr/>
          <a:lstStyle/>
          <a:p>
            <a:pPr>
              <a:defRPr/>
            </a:pPr>
            <a:fld id="{729A76D4-524E-4DE7-9D17-50C77BBD64F7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53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CE3B76E-4A3D-4D4A-8756-EF40F1D09A12}"/>
              </a:ext>
            </a:extLst>
          </p:cNvPr>
          <p:cNvSpPr txBox="1"/>
          <p:nvPr/>
        </p:nvSpPr>
        <p:spPr>
          <a:xfrm>
            <a:off x="1420837" y="1195754"/>
            <a:ext cx="991772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выборе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желаемой или «идеальной» карьерной реализации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хотели бы стать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«Руководителями» 42,5%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«Востребованными работниками» – 47,2%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«Фрилансерами» 10,3%  участников исследования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 о вариантах развития их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возможной или «реальной» профессиональной карьеры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хотели бы стать «Руководителями» 11%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«Востребованными работниками» 63%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«Фрилансерами» 26% опрошенных студентов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71A01241-6D05-43CF-9CA7-6BD1882B0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5077" y="5852160"/>
            <a:ext cx="7098323" cy="86931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Научный симпозиум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«Жизненное пространство в психологии: теория и феноменология»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 октября 2020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84B853A-5DF1-4436-90F3-280E4C3C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18585" y="5964702"/>
            <a:ext cx="3341565" cy="756773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Аянян А.Н., ФГБНУ «ПИ РАО»   </a:t>
            </a:r>
            <a:fld id="{7DF442F5-FA36-4295-ADCA-4F7749F540A5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7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82AD5F9E-8B00-4CA2-BBD3-8434CBDF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365126"/>
            <a:ext cx="11952849" cy="774358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блок – наличествующий опыт трудовых отношений и его особенности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CE80AEE0-EFEC-4084-BB50-0372D2357C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2536" y="1012874"/>
            <a:ext cx="10053222" cy="6020971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1DBF9D4-AE05-4639-88AF-FD034F099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A76D4-524E-4DE7-9D17-50C77BBD64F7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18577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4368</TotalTime>
  <Words>1154</Words>
  <Application>Microsoft Office PowerPoint</Application>
  <PresentationFormat>Широкоэкранный</PresentationFormat>
  <Paragraphs>150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 2</vt:lpstr>
      <vt:lpstr>HDOfficeLightV0</vt:lpstr>
      <vt:lpstr>Прекаритизация современной студенческой молодежи мегаполиса</vt:lpstr>
      <vt:lpstr>Термин «прекариат» образован в результате слияния двух слов - precarious - нестабильный, неустойчивый и рroletariat пролетариат</vt:lpstr>
      <vt:lpstr>Гай Стэндинг  (1948) — британский исследователь, социолог и экономист.   Выделил пять страт современного западного общества руководствуясь трудовой трудовой занятости  </vt:lpstr>
      <vt:lpstr>По Г.Стэндингу молодежь и студенчество относится к группе риска по прекарности, в связи с этим, целью нашего исследования было пилотажное изучение прекаритизации студентов из Москвы </vt:lpstr>
      <vt:lpstr>1 блок – отношение к выбранной профессии</vt:lpstr>
      <vt:lpstr>Презентация PowerPoint</vt:lpstr>
      <vt:lpstr>2 блок – трудовые притязания </vt:lpstr>
      <vt:lpstr>Презентация PowerPoint</vt:lpstr>
      <vt:lpstr>3 блок – наличествующий опыт трудовых отношений и его особенности</vt:lpstr>
      <vt:lpstr>Презентация PowerPoint</vt:lpstr>
      <vt:lpstr>Заключение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современной матери и материнства в социальной сети Инстаграм</dc:title>
  <dc:creator>Анна</dc:creator>
  <cp:lastModifiedBy>Lena_zi</cp:lastModifiedBy>
  <cp:revision>43</cp:revision>
  <dcterms:created xsi:type="dcterms:W3CDTF">2020-02-07T21:44:04Z</dcterms:created>
  <dcterms:modified xsi:type="dcterms:W3CDTF">2020-10-17T15:54:19Z</dcterms:modified>
</cp:coreProperties>
</file>